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58"/>
  </p:notesMasterIdLst>
  <p:sldIdLst>
    <p:sldId id="256" r:id="rId12"/>
    <p:sldId id="556" r:id="rId13"/>
    <p:sldId id="689" r:id="rId14"/>
    <p:sldId id="609" r:id="rId15"/>
    <p:sldId id="610" r:id="rId16"/>
    <p:sldId id="611" r:id="rId17"/>
    <p:sldId id="612" r:id="rId18"/>
    <p:sldId id="613" r:id="rId19"/>
    <p:sldId id="660" r:id="rId20"/>
    <p:sldId id="661" r:id="rId21"/>
    <p:sldId id="614" r:id="rId22"/>
    <p:sldId id="645" r:id="rId23"/>
    <p:sldId id="649" r:id="rId24"/>
    <p:sldId id="647" r:id="rId25"/>
    <p:sldId id="662" r:id="rId26"/>
    <p:sldId id="663" r:id="rId27"/>
    <p:sldId id="648" r:id="rId28"/>
    <p:sldId id="664" r:id="rId29"/>
    <p:sldId id="668" r:id="rId30"/>
    <p:sldId id="679" r:id="rId31"/>
    <p:sldId id="680" r:id="rId32"/>
    <p:sldId id="619" r:id="rId33"/>
    <p:sldId id="624" r:id="rId34"/>
    <p:sldId id="620" r:id="rId35"/>
    <p:sldId id="621" r:id="rId36"/>
    <p:sldId id="622" r:id="rId37"/>
    <p:sldId id="623" r:id="rId38"/>
    <p:sldId id="625" r:id="rId39"/>
    <p:sldId id="674" r:id="rId40"/>
    <p:sldId id="626" r:id="rId41"/>
    <p:sldId id="675" r:id="rId42"/>
    <p:sldId id="676" r:id="rId43"/>
    <p:sldId id="629" r:id="rId44"/>
    <p:sldId id="630" r:id="rId45"/>
    <p:sldId id="652" r:id="rId46"/>
    <p:sldId id="631" r:id="rId47"/>
    <p:sldId id="670" r:id="rId48"/>
    <p:sldId id="671" r:id="rId49"/>
    <p:sldId id="672" r:id="rId50"/>
    <p:sldId id="632" r:id="rId51"/>
    <p:sldId id="633" r:id="rId52"/>
    <p:sldId id="673" r:id="rId53"/>
    <p:sldId id="688" r:id="rId54"/>
    <p:sldId id="665" r:id="rId55"/>
    <p:sldId id="690" r:id="rId56"/>
    <p:sldId id="691"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89"/>
          </p14:sldIdLst>
        </p14:section>
        <p14:section name="Content" id="{31F9149E-C170-4E61-8C32-78FBFFDAEC9C}">
          <p14:sldIdLst>
            <p14:sldId id="609"/>
            <p14:sldId id="610"/>
            <p14:sldId id="611"/>
            <p14:sldId id="612"/>
            <p14:sldId id="613"/>
            <p14:sldId id="660"/>
            <p14:sldId id="661"/>
            <p14:sldId id="614"/>
            <p14:sldId id="645"/>
            <p14:sldId id="649"/>
            <p14:sldId id="647"/>
            <p14:sldId id="662"/>
            <p14:sldId id="663"/>
            <p14:sldId id="648"/>
            <p14:sldId id="664"/>
            <p14:sldId id="668"/>
            <p14:sldId id="679"/>
            <p14:sldId id="680"/>
            <p14:sldId id="619"/>
            <p14:sldId id="624"/>
            <p14:sldId id="620"/>
            <p14:sldId id="621"/>
            <p14:sldId id="622"/>
            <p14:sldId id="623"/>
            <p14:sldId id="625"/>
            <p14:sldId id="674"/>
            <p14:sldId id="626"/>
            <p14:sldId id="675"/>
            <p14:sldId id="676"/>
            <p14:sldId id="629"/>
            <p14:sldId id="630"/>
            <p14:sldId id="652"/>
            <p14:sldId id="631"/>
            <p14:sldId id="670"/>
            <p14:sldId id="671"/>
            <p14:sldId id="672"/>
            <p14:sldId id="632"/>
            <p14:sldId id="633"/>
            <p14:sldId id="673"/>
            <p14:sldId id="688"/>
            <p14:sldId id="665"/>
            <p14:sldId id="690"/>
          </p14:sldIdLst>
        </p14:section>
        <p14:section name="Exit" id="{26D33BE0-B19C-465D-8801-1598009CC099}">
          <p14:sldIdLst>
            <p14:sldId id="69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8499" autoAdjust="0"/>
  </p:normalViewPr>
  <p:slideViewPr>
    <p:cSldViewPr snapToGrid="0">
      <p:cViewPr varScale="1">
        <p:scale>
          <a:sx n="67" d="100"/>
          <a:sy n="67" d="100"/>
        </p:scale>
        <p:origin x="2274"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10/16/2016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a:solidFill>
                  <a:schemeClr val="tx1"/>
                </a:solidFill>
                <a:effectLst/>
                <a:latin typeface="+mn-lt"/>
                <a:ea typeface="+mn-ea"/>
                <a:cs typeface="+mn-cs"/>
              </a:rPr>
              <a:t>compute-</a:t>
            </a:r>
            <a:r>
              <a:rPr lang="en-US" sz="1200" b="0" i="1" kern="1200" dirty="0" err="1">
                <a:solidFill>
                  <a:schemeClr val="tx1"/>
                </a:solidFill>
                <a:effectLst/>
                <a:latin typeface="+mn-lt"/>
                <a:ea typeface="+mn-ea"/>
                <a:cs typeface="+mn-cs"/>
              </a:rPr>
              <a:t>intensive</a:t>
            </a:r>
            <a:r>
              <a:rPr lang="en-US" sz="1200" b="0" i="0" kern="1200" dirty="0" err="1">
                <a:solidFill>
                  <a:schemeClr val="tx1"/>
                </a:solidFill>
                <a:effectLst/>
                <a:latin typeface="+mn-lt"/>
                <a:ea typeface="+mn-ea"/>
                <a:cs typeface="+mn-cs"/>
              </a:rPr>
              <a:t>instances</a:t>
            </a:r>
            <a:r>
              <a:rPr lang="en-US" sz="1200" b="0" i="0" kern="1200" dirty="0">
                <a:solidFill>
                  <a:schemeClr val="tx1"/>
                </a:solidFill>
                <a:effectLst/>
                <a:latin typeface="+mn-lt"/>
                <a:ea typeface="+mn-ea"/>
                <a:cs typeface="+mn-cs"/>
              </a:rPr>
              <a:t>. Key features of these instances include:</a:t>
            </a:r>
          </a:p>
          <a:p>
            <a:r>
              <a:rPr lang="en-US" sz="1200" b="1" i="0" kern="1200" dirty="0">
                <a:solidFill>
                  <a:schemeClr val="tx1"/>
                </a:solidFill>
                <a:effectLst/>
                <a:latin typeface="+mn-lt"/>
                <a:ea typeface="+mn-ea"/>
                <a:cs typeface="+mn-cs"/>
              </a:rPr>
              <a:t>High-performance hardware</a:t>
            </a:r>
            <a:r>
              <a:rPr lang="en-US" sz="1200" b="0" i="0" kern="1200" dirty="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a:solidFill>
                  <a:schemeClr val="tx1"/>
                </a:solidFill>
                <a:effectLst/>
                <a:latin typeface="+mn-lt"/>
                <a:ea typeface="+mn-ea"/>
                <a:cs typeface="+mn-cs"/>
              </a:rPr>
              <a:t>RDMA network connection for MPI applications</a:t>
            </a:r>
            <a:r>
              <a:rPr lang="en-US" sz="1200" b="0" i="0" kern="1200" dirty="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a:solidFill>
                  <a:schemeClr val="tx1"/>
                </a:solidFill>
                <a:effectLst/>
                <a:latin typeface="+mn-lt"/>
                <a:ea typeface="+mn-ea"/>
                <a:cs typeface="+mn-cs"/>
              </a:rPr>
              <a:t>Support for Linux and Windows HPC clusters</a:t>
            </a:r>
            <a:r>
              <a:rPr lang="en-US" sz="1200" b="0" i="0" kern="1200" dirty="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VMs just discussed are single instance VMs. You need to perform Installation and configuration in each VM you provision, making scaling up and down a manual process. VM Scale Sets are a group of identical VMs based on the same image that can be scaled based on a set of rules. This is comparable to the way Cloud Service Web Roles and Worker Roles work, but with some key difference.</a:t>
            </a:r>
          </a:p>
          <a:p>
            <a:pPr marL="228600" indent="-228600">
              <a:buFont typeface="Arial" panose="020B0604020202020204" pitchFamily="34" charset="0"/>
              <a:buAutoNum type="arabicPeriod"/>
            </a:pPr>
            <a:r>
              <a:rPr lang="en-US" baseline="0" dirty="0"/>
              <a:t>VM Scale Sets support both Windows and Linux.</a:t>
            </a:r>
          </a:p>
          <a:p>
            <a:pPr marL="228600" indent="-228600">
              <a:buFont typeface="Arial" panose="020B0604020202020204" pitchFamily="34" charset="0"/>
              <a:buAutoNum type="arabicPeriod"/>
            </a:pPr>
            <a:r>
              <a:rPr lang="en-US" baseline="0" dirty="0"/>
              <a:t>You can make use of persistent disks to store data on the VM, although auto scaling implies stateless environments.</a:t>
            </a:r>
          </a:p>
          <a:p>
            <a:pPr marL="228600" indent="-228600">
              <a:buFont typeface="Arial" panose="020B0604020202020204" pitchFamily="34" charset="0"/>
              <a:buAutoNum type="arabicPeriod"/>
            </a:pPr>
            <a:r>
              <a:rPr lang="en-US" baseline="0" dirty="0"/>
              <a:t>VMs are based on images and updates must be done in the image or with automation.</a:t>
            </a:r>
          </a:p>
          <a:p>
            <a:pPr marL="228600" indent="-228600">
              <a:buFont typeface="Arial" panose="020B0604020202020204" pitchFamily="34" charset="0"/>
              <a:buAutoNum type="arabicPeriod"/>
            </a:pPr>
            <a:endParaRPr lang="en-US" baseline="0" dirty="0"/>
          </a:p>
          <a:p>
            <a:pPr marL="0" indent="0">
              <a:buFont typeface="Arial" panose="020B0604020202020204" pitchFamily="34" charset="0"/>
              <a:buNone/>
            </a:pPr>
            <a:r>
              <a:rPr lang="en-US" baseline="0" dirty="0"/>
              <a:t>VM Scale Sets are ideal for clusters such as a farm of webservers, because the Scale Set automatically scales up and down as the load changes.</a:t>
            </a:r>
          </a:p>
          <a:p>
            <a:endParaRPr lang="en-US" dirty="0"/>
          </a:p>
        </p:txBody>
      </p:sp>
      <p:sp>
        <p:nvSpPr>
          <p:cNvPr id="4" name="Slide Number Placeholder 3"/>
          <p:cNvSpPr>
            <a:spLocks noGrp="1"/>
          </p:cNvSpPr>
          <p:nvPr>
            <p:ph type="sldNum" sz="quarter" idx="10"/>
          </p:nvPr>
        </p:nvSpPr>
        <p:spPr/>
        <p:txBody>
          <a:bodyPr/>
          <a:lstStyle/>
          <a:p>
            <a:fld id="{9775AD18-5B56-4775-A2E4-ECEF0ABB851C}" type="slidenum">
              <a:rPr lang="en-US" smtClean="0"/>
              <a:t>21</a:t>
            </a:fld>
            <a:endParaRPr lang="en-US"/>
          </a:p>
        </p:txBody>
      </p:sp>
    </p:spTree>
    <p:extLst>
      <p:ext uri="{BB962C8B-B14F-4D97-AF65-F5344CB8AC3E}">
        <p14:creationId xmlns:p14="http://schemas.microsoft.com/office/powerpoint/2010/main" val="214317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a:t>
            </a:r>
            <a:r>
              <a:rPr lang="en-US" altLang="zh-CN" dirty="0"/>
              <a:t>Provisioning VM</a:t>
            </a:r>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 Windows Server 2012 is already provisioned.</a:t>
            </a:r>
          </a:p>
          <a:p>
            <a:endParaRPr lang="en-US" altLang="zh-CN" dirty="0"/>
          </a:p>
          <a:p>
            <a:r>
              <a:rPr lang="en-US" altLang="zh-CN" b="1" dirty="0"/>
              <a:t>Steps:</a:t>
            </a:r>
          </a:p>
          <a:p>
            <a:pPr marL="228600" indent="-228600">
              <a:buFont typeface="+mj-lt"/>
              <a:buAutoNum type="arabicPeriod"/>
            </a:pPr>
            <a:r>
              <a:rPr lang="en-US" dirty="0"/>
              <a:t>Open</a:t>
            </a:r>
            <a:r>
              <a:rPr lang="en-US" baseline="0" dirty="0"/>
              <a:t> Ibiza portal and click the </a:t>
            </a:r>
            <a:r>
              <a:rPr lang="en-US" b="1" baseline="0" dirty="0"/>
              <a:t>NEW</a:t>
            </a:r>
            <a:r>
              <a:rPr lang="en-US" baseline="0" dirty="0"/>
              <a:t> button at the lower-left corner.</a:t>
            </a:r>
          </a:p>
          <a:p>
            <a:pPr marL="228600" indent="-228600">
              <a:buFont typeface="+mj-lt"/>
              <a:buAutoNum type="arabicPeriod"/>
            </a:pPr>
            <a:r>
              <a:rPr lang="en-US" baseline="0" dirty="0"/>
              <a:t>Show the short list of resources. Explain that I can directly create popular resources here such as a Windows Server 2012.</a:t>
            </a:r>
          </a:p>
          <a:p>
            <a:pPr marL="228600" indent="-228600">
              <a:buFont typeface="+mj-lt"/>
              <a:buAutoNum type="arabicPeriod"/>
            </a:pPr>
            <a:r>
              <a:rPr lang="en-US" baseline="0" dirty="0"/>
              <a:t>Click on the </a:t>
            </a:r>
            <a:r>
              <a:rPr lang="en-US" b="1" baseline="0" dirty="0"/>
              <a:t>Everything</a:t>
            </a:r>
            <a:r>
              <a:rPr lang="en-US" baseline="0" dirty="0"/>
              <a:t> link.</a:t>
            </a:r>
          </a:p>
          <a:p>
            <a:pPr marL="228600" indent="-228600">
              <a:buFont typeface="+mj-lt"/>
              <a:buAutoNum type="arabicPeriod"/>
            </a:pPr>
            <a:r>
              <a:rPr lang="en-US" baseline="0" dirty="0"/>
              <a:t>In </a:t>
            </a:r>
            <a:r>
              <a:rPr lang="en-US" b="1" baseline="0" dirty="0"/>
              <a:t>Gallery</a:t>
            </a:r>
            <a:r>
              <a:rPr lang="en-US" baseline="0" dirty="0"/>
              <a:t> blade, open the </a:t>
            </a:r>
            <a:r>
              <a:rPr lang="en-US" b="1" baseline="0" dirty="0"/>
              <a:t>Virtual machines </a:t>
            </a:r>
            <a:r>
              <a:rPr lang="en-US" baseline="0" dirty="0"/>
              <a:t>category.</a:t>
            </a:r>
          </a:p>
          <a:p>
            <a:pPr marL="228600" indent="-228600">
              <a:buFont typeface="+mj-lt"/>
              <a:buAutoNum type="arabicPeriod"/>
            </a:pPr>
            <a:r>
              <a:rPr lang="en-US" baseline="0" dirty="0"/>
              <a:t>Scroll down the view and show images of different types (refer back to slide 9).</a:t>
            </a:r>
          </a:p>
          <a:p>
            <a:pPr marL="228600" indent="-228600">
              <a:buFont typeface="+mj-lt"/>
              <a:buAutoNum type="arabicPeriod"/>
            </a:pPr>
            <a:r>
              <a:rPr lang="en-US" baseline="0" dirty="0"/>
              <a:t>Click on </a:t>
            </a:r>
            <a:r>
              <a:rPr lang="en-US" b="1" baseline="0" dirty="0"/>
              <a:t>Windows Server 2012 R2</a:t>
            </a:r>
            <a:r>
              <a:rPr lang="en-US" baseline="0" dirty="0"/>
              <a:t>, and then click the </a:t>
            </a:r>
            <a:r>
              <a:rPr lang="en-US" b="1" baseline="0" dirty="0"/>
              <a:t>Create</a:t>
            </a:r>
            <a:r>
              <a:rPr lang="en-US" baseline="0" dirty="0"/>
              <a:t> button in the overview blade. For non-Microsoft focused audience, consider to pick a Linux image instead.</a:t>
            </a:r>
          </a:p>
          <a:p>
            <a:pPr marL="228600" indent="-228600">
              <a:buFont typeface="+mj-lt"/>
              <a:buAutoNum type="arabicPeriod"/>
            </a:pPr>
            <a:r>
              <a:rPr lang="en-US" baseline="0" dirty="0"/>
              <a:t>Fill in the </a:t>
            </a:r>
            <a:r>
              <a:rPr lang="en-US" b="1" i="1" baseline="0" dirty="0"/>
              <a:t>Create VM </a:t>
            </a:r>
            <a:r>
              <a:rPr lang="en-US" baseline="0" dirty="0"/>
              <a:t>form and click on the </a:t>
            </a:r>
            <a:r>
              <a:rPr lang="en-US" b="1" baseline="0" dirty="0"/>
              <a:t>Create</a:t>
            </a:r>
            <a:r>
              <a:rPr lang="en-US" baseline="0" dirty="0"/>
              <a:t> button to provision the VM. Explain this will take a few minutes.</a:t>
            </a:r>
          </a:p>
          <a:p>
            <a:pPr marL="228600" indent="-228600">
              <a:buFont typeface="+mj-lt"/>
              <a:buAutoNum type="arabicPeriod" startAt="8"/>
            </a:pPr>
            <a:r>
              <a:rPr lang="en-US" dirty="0"/>
              <a:t>Open the already provisioned VM.</a:t>
            </a:r>
          </a:p>
          <a:p>
            <a:pPr marL="228600" indent="-228600">
              <a:buFont typeface="+mj-lt"/>
              <a:buAutoNum type="arabicPeriod" startAt="8"/>
            </a:pPr>
            <a:r>
              <a:rPr lang="en-US" dirty="0"/>
              <a:t>Scroll</a:t>
            </a:r>
            <a:r>
              <a:rPr lang="en-US" baseline="0" dirty="0"/>
              <a:t> down the blade to show various of information available on the blade.</a:t>
            </a:r>
          </a:p>
          <a:p>
            <a:pPr marL="228600" indent="-228600">
              <a:buFont typeface="+mj-lt"/>
              <a:buAutoNum type="arabicPeriod" startAt="8"/>
            </a:pPr>
            <a:r>
              <a:rPr lang="en-US" baseline="0" dirty="0"/>
              <a:t>Click on the </a:t>
            </a:r>
            <a:r>
              <a:rPr lang="en-US" b="1" baseline="0" dirty="0"/>
              <a:t>Extensions</a:t>
            </a:r>
            <a:r>
              <a:rPr lang="en-US" baseline="0" dirty="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a:t>On the </a:t>
            </a:r>
            <a:r>
              <a:rPr lang="en-US" b="1" i="1" baseline="0" dirty="0"/>
              <a:t>Extensions</a:t>
            </a:r>
            <a:r>
              <a:rPr lang="en-US" baseline="0" dirty="0"/>
              <a:t> blade, click on the </a:t>
            </a:r>
            <a:r>
              <a:rPr lang="en-US" b="1" baseline="0" dirty="0"/>
              <a:t>ADD</a:t>
            </a:r>
            <a:r>
              <a:rPr lang="en-US" baseline="0" dirty="0"/>
              <a:t> icon to bring up the extension list. Introduce that VM extensions are </a:t>
            </a:r>
            <a:r>
              <a:rPr lang="en-US" sz="1200" dirty="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a:t>Switch to slides to continue with VM extension introduction. </a:t>
            </a:r>
          </a:p>
          <a:p>
            <a:pPr marL="228600" indent="-228600">
              <a:buFont typeface="+mj-lt"/>
              <a:buAutoNum type="arabicPeriod" startAt="8"/>
            </a:pPr>
            <a:endParaRPr lang="en-US" baseline="0" dirty="0"/>
          </a:p>
          <a:p>
            <a:pPr marL="228600" indent="-228600">
              <a:buFont typeface="+mj-lt"/>
              <a:buAutoNum type="arabicPeriod" startAt="8"/>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10/16/2016 7:40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32</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37</a:t>
            </a:fld>
            <a:endParaRPr lang="en-US" altLang="en-US"/>
          </a:p>
        </p:txBody>
      </p:sp>
    </p:spTree>
    <p:extLst>
      <p:ext uri="{BB962C8B-B14F-4D97-AF65-F5344CB8AC3E}">
        <p14:creationId xmlns:p14="http://schemas.microsoft.com/office/powerpoint/2010/main" val="4032066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38</a:t>
            </a:fld>
            <a:endParaRPr lang="en-US" altLang="en-US"/>
          </a:p>
        </p:txBody>
      </p:sp>
    </p:spTree>
    <p:extLst>
      <p:ext uri="{BB962C8B-B14F-4D97-AF65-F5344CB8AC3E}">
        <p14:creationId xmlns:p14="http://schemas.microsoft.com/office/powerpoint/2010/main" val="1024995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a:t>TechEd 2013</a:t>
            </a:r>
          </a:p>
        </p:txBody>
      </p:sp>
      <p:sp>
        <p:nvSpPr>
          <p:cNvPr id="5" name="Footer Placeholder 4"/>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10/16/2016 7:40 PM</a:t>
            </a:fld>
            <a:endParaRPr lang="en-US" altLang="en-US"/>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39</a:t>
            </a:fld>
            <a:endParaRPr lang="en-US" altLang="en-US"/>
          </a:p>
        </p:txBody>
      </p:sp>
    </p:spTree>
    <p:extLst>
      <p:ext uri="{BB962C8B-B14F-4D97-AF65-F5344CB8AC3E}">
        <p14:creationId xmlns:p14="http://schemas.microsoft.com/office/powerpoint/2010/main" val="148280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a:t>Slide Objective:</a:t>
            </a:r>
          </a:p>
          <a:p>
            <a:pPr defTabSz="721141">
              <a:lnSpc>
                <a:spcPct val="90000"/>
              </a:lnSpc>
              <a:spcAft>
                <a:spcPts val="263"/>
              </a:spcAft>
              <a:defRPr/>
            </a:pPr>
            <a:r>
              <a:rPr lang="en-NZ" b="0" dirty="0"/>
              <a:t>Provide a graphical view of fault and upgrade domains for existing web</a:t>
            </a:r>
            <a:r>
              <a:rPr lang="en-NZ" b="0" baseline="0" dirty="0"/>
              <a:t> and worker roles. Use to contrast existing skills with availability sets.</a:t>
            </a:r>
            <a:endParaRPr lang="en-NZ" b="0" dirty="0"/>
          </a:p>
          <a:p>
            <a:pPr defTabSz="721141">
              <a:lnSpc>
                <a:spcPct val="90000"/>
              </a:lnSpc>
              <a:spcAft>
                <a:spcPts val="263"/>
              </a:spcAft>
              <a:defRPr/>
            </a:pPr>
            <a:endParaRPr lang="en-NZ" b="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You can see that our service is well spread out across both fault and upgrade domains</a:t>
            </a:r>
          </a:p>
          <a:p>
            <a:pPr defTabSz="721141">
              <a:lnSpc>
                <a:spcPct val="90000"/>
              </a:lnSpc>
              <a:spcAft>
                <a:spcPts val="263"/>
              </a:spcAft>
              <a:defRPr/>
            </a:pPr>
            <a:r>
              <a:rPr lang="en-NZ" b="0" dirty="0"/>
              <a:t>The loss of a fault domain will not cause a failure of our service</a:t>
            </a:r>
            <a:r>
              <a:rPr lang="en-NZ" b="0" baseline="0" dirty="0"/>
              <a:t> nor will the restart or change of an upgrade domain cause a failure of our service</a:t>
            </a:r>
          </a:p>
          <a:p>
            <a:pPr defTabSz="721141">
              <a:lnSpc>
                <a:spcPct val="90000"/>
              </a:lnSpc>
              <a:spcAft>
                <a:spcPts val="263"/>
              </a:spcAft>
              <a:defRPr/>
            </a:pPr>
            <a:endParaRPr lang="en-NZ" b="1" baseline="0" dirty="0"/>
          </a:p>
          <a:p>
            <a:pPr defTabSz="721141">
              <a:lnSpc>
                <a:spcPct val="90000"/>
              </a:lnSpc>
              <a:spcAft>
                <a:spcPts val="263"/>
              </a:spcAft>
              <a:defRPr/>
            </a:pPr>
            <a:endParaRPr lang="en-NZ" b="1" baseline="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Useful pre-reading here.</a:t>
            </a:r>
          </a:p>
          <a:p>
            <a:pPr defTabSz="721141">
              <a:lnSpc>
                <a:spcPct val="90000"/>
              </a:lnSpc>
              <a:spcAft>
                <a:spcPts val="263"/>
              </a:spcAft>
              <a:defRPr/>
            </a:pPr>
            <a:r>
              <a:rPr lang="en-NZ" b="0" dirty="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85978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10/16/2016 7:42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07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All resources are REQUIRED to be in a resource group</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Each resource can only belong to a single resource group</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Resource groups are made up of multiple resources</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Multiple resource groups can coexist in Azure</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Resource groups belong to an Azure region (US West, US East, etc.)</a:t>
            </a:r>
          </a:p>
          <a:p>
            <a:pPr marL="457200" indent="-457200">
              <a:buFont typeface="Arial" panose="020B0604020202020204" pitchFamily="34" charset="0"/>
              <a:buChar char="•"/>
            </a:pPr>
            <a:r>
              <a:rPr lang="en-US" sz="1200" dirty="0">
                <a:solidFill>
                  <a:schemeClr val="accent1">
                    <a:lumMod val="75000"/>
                  </a:schemeClr>
                </a:solidFill>
                <a:latin typeface="Segoe UI Light" panose="020B0502040204020203" pitchFamily="34" charset="0"/>
                <a:cs typeface="Segoe UI Light" panose="020B0502040204020203" pitchFamily="34" charset="0"/>
              </a:rPr>
              <a:t>Resources within a resource group are not required to be within the same region (but it is recommended)</a:t>
            </a:r>
          </a:p>
          <a:p>
            <a:endParaRPr lang="en-US" dirty="0"/>
          </a:p>
        </p:txBody>
      </p:sp>
      <p:sp>
        <p:nvSpPr>
          <p:cNvPr id="4" name="Slide Number Placeholder 3"/>
          <p:cNvSpPr>
            <a:spLocks noGrp="1"/>
          </p:cNvSpPr>
          <p:nvPr>
            <p:ph type="sldNum" sz="quarter" idx="10"/>
          </p:nvPr>
        </p:nvSpPr>
        <p:spPr/>
        <p:txBody>
          <a:bodyPr/>
          <a:lstStyle/>
          <a:p>
            <a:fld id="{E06B97CE-4246-4B96-BFCC-959480EDFC98}" type="slidenum">
              <a:rPr lang="en-US" smtClean="0"/>
              <a:t>45</a:t>
            </a:fld>
            <a:endParaRPr lang="en-US"/>
          </a:p>
        </p:txBody>
      </p:sp>
    </p:spTree>
    <p:extLst>
      <p:ext uri="{BB962C8B-B14F-4D97-AF65-F5344CB8AC3E}">
        <p14:creationId xmlns:p14="http://schemas.microsoft.com/office/powerpoint/2010/main" val="415414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2619606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6</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9</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172051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793644341"/>
      </p:ext>
    </p:extLst>
  </p:cSld>
  <p:clrMapOvr>
    <a:masterClrMapping/>
  </p:clrMapOvr>
  <p:transition>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99117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119265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9983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1.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1.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86.xml"/><Relationship Id="rId7"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image" Target="../media/image11.png"/><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theme" Target="../theme/theme6.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image" Target="../media/image11.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7.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image" Target="../media/image25.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8.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829" r:id="rId32"/>
    <p:sldLayoutId id="2147483830" r:id="rId33"/>
    <p:sldLayoutId id="2147483869" r:id="rId34"/>
    <p:sldLayoutId id="2147483870" r:id="rId35"/>
    <p:sldLayoutId id="2147483883" r:id="rId36"/>
    <p:sldLayoutId id="2147483884"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1" r:id="rId7"/>
    <p:sldLayoutId id="2147483824" r:id="rId8"/>
    <p:sldLayoutId id="2147483825" r:id="rId9"/>
    <p:sldLayoutId id="2147483826" r:id="rId10"/>
    <p:sldLayoutId id="2147483827" r:id="rId11"/>
    <p:sldLayoutId id="2147483828" r:id="rId12"/>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jp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77.png"/><Relationship Id="rId5" Type="http://schemas.openxmlformats.org/officeDocument/2006/relationships/tags" Target="../tags/tag5.xml"/><Relationship Id="rId10" Type="http://schemas.openxmlformats.org/officeDocument/2006/relationships/image" Target="../media/image76.emf"/><Relationship Id="rId4" Type="http://schemas.openxmlformats.org/officeDocument/2006/relationships/tags" Target="../tags/tag4.xml"/><Relationship Id="rId9"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27.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41.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28.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83.png"/><Relationship Id="rId11" Type="http://schemas.microsoft.com/office/2007/relationships/hdphoto" Target="../media/hdphoto1.wdp"/><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3.png"/><Relationship Id="rId1" Type="http://schemas.openxmlformats.org/officeDocument/2006/relationships/slideLayout" Target="../slideLayouts/slideLayout2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9.xml"/><Relationship Id="rId1" Type="http://schemas.openxmlformats.org/officeDocument/2006/relationships/slideLayout" Target="../slideLayouts/slideLayout51.xml"/><Relationship Id="rId5" Type="http://schemas.openxmlformats.org/officeDocument/2006/relationships/image" Target="../media/image59.emf"/><Relationship Id="rId4" Type="http://schemas.openxmlformats.org/officeDocument/2006/relationships/image" Target="../media/image5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r>
              <a:rPr lang="en-US" sz="2800" dirty="0"/>
              <a:t>David Benedic</a:t>
            </a:r>
          </a:p>
          <a:p>
            <a:r>
              <a:rPr lang="en-US" sz="2800" dirty="0"/>
              <a:t>Cardinal Solutions Group</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An economical option for development workloads, test servers, and other applications that don't require load balancing, auto-scaling, or memory-intensive virtual machines.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Basic Tier</a:t>
            </a:r>
          </a:p>
        </p:txBody>
      </p:sp>
    </p:spTree>
    <p:extLst>
      <p:ext uri="{BB962C8B-B14F-4D97-AF65-F5344CB8AC3E}">
        <p14:creationId xmlns:p14="http://schemas.microsoft.com/office/powerpoint/2010/main" val="7367524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638" y="1403350"/>
            <a:ext cx="3372801" cy="642018"/>
          </a:xfrm>
        </p:spPr>
        <p:txBody>
          <a:bodyPr/>
          <a:lstStyle/>
          <a:p>
            <a:r>
              <a:rPr lang="en-US" dirty="0"/>
              <a:t>Standard Tier</a:t>
            </a:r>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Xeon® 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DSv2-series VMs can use Premium Storage- high-performance, low-latency storage.</a:t>
            </a: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Resource Groups</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t>VM Scale Sets</a:t>
            </a:r>
          </a:p>
        </p:txBody>
      </p:sp>
    </p:spTree>
    <p:extLst>
      <p:ext uri="{BB962C8B-B14F-4D97-AF65-F5344CB8AC3E}">
        <p14:creationId xmlns:p14="http://schemas.microsoft.com/office/powerpoint/2010/main" val="4482111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sp>
        <p:nvSpPr>
          <p:cNvPr id="4" name="Content Placeholder 3"/>
          <p:cNvSpPr>
            <a:spLocks noGrp="1"/>
          </p:cNvSpPr>
          <p:nvPr>
            <p:ph sz="quarter" idx="10"/>
          </p:nvPr>
        </p:nvSpPr>
        <p:spPr>
          <a:xfrm>
            <a:off x="355375" y="1757624"/>
            <a:ext cx="11542503" cy="4124206"/>
          </a:xfrm>
        </p:spPr>
        <p:txBody>
          <a:bodyPr/>
          <a:lstStyle/>
          <a:p>
            <a:r>
              <a:rPr lang="en-US" dirty="0"/>
              <a:t>“Next-Generation Worker Role”</a:t>
            </a:r>
          </a:p>
          <a:p>
            <a:r>
              <a:rPr lang="en-US" dirty="0"/>
              <a:t>Supports Windows, Linux, and custom images</a:t>
            </a:r>
          </a:p>
          <a:p>
            <a:r>
              <a:rPr lang="en-US" dirty="0"/>
              <a:t>Stateless and persistent disks</a:t>
            </a:r>
          </a:p>
          <a:p>
            <a:r>
              <a:rPr lang="en-US" dirty="0"/>
              <a:t>Image-based OS patching</a:t>
            </a:r>
          </a:p>
          <a:p>
            <a:r>
              <a:rPr lang="en-US" dirty="0"/>
              <a:t>Ideal for clusters</a:t>
            </a:r>
          </a:p>
          <a:p>
            <a:endParaRPr lang="en-US" dirty="0"/>
          </a:p>
        </p:txBody>
      </p:sp>
      <p:sp>
        <p:nvSpPr>
          <p:cNvPr id="2" name="TextBox 1"/>
          <p:cNvSpPr txBox="1"/>
          <p:nvPr/>
        </p:nvSpPr>
        <p:spPr>
          <a:xfrm>
            <a:off x="268288" y="413657"/>
            <a:ext cx="9790112" cy="1028551"/>
          </a:xfrm>
          <a:prstGeom prst="rect">
            <a:avLst/>
          </a:prstGeom>
          <a:noFill/>
        </p:spPr>
        <p:txBody>
          <a:bodyPr wrap="square" lIns="182880" tIns="146304" rIns="182880" bIns="146304" rtlCol="0">
            <a:spAutoFit/>
          </a:bodyPr>
          <a:lstStyle/>
          <a:p>
            <a:pPr>
              <a:lnSpc>
                <a:spcPct val="90000"/>
              </a:lnSpc>
              <a:spcAft>
                <a:spcPts val="600"/>
              </a:spcAft>
            </a:pPr>
            <a:r>
              <a:rPr lang="en-US" sz="5293" spc="-100" dirty="0">
                <a:ln w="3175">
                  <a:noFill/>
                </a:ln>
                <a:solidFill>
                  <a:srgbClr val="FFFFFF"/>
                </a:solidFill>
                <a:latin typeface="Segoe UI Light"/>
                <a:cs typeface="Segoe UI" pitchFamily="34" charset="0"/>
              </a:rPr>
              <a:t>Virtual Machine Scale Sets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47850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a:t>Demo: 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a:t>Installable components to customize VM instances</a:t>
            </a:r>
          </a:p>
          <a:p>
            <a:r>
              <a:rPr lang="en-US" sz="2800" dirty="0"/>
              <a:t>Enable various DevOps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Add an extension to a VM 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Case: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IaaS?</a:t>
            </a:r>
          </a:p>
        </p:txBody>
      </p:sp>
      <p:sp>
        <p:nvSpPr>
          <p:cNvPr id="6" name="Text Placeholder 5"/>
          <p:cNvSpPr>
            <a:spLocks noGrp="1"/>
          </p:cNvSpPr>
          <p:nvPr>
            <p:ph type="body" sz="quarter" idx="4294967295"/>
          </p:nvPr>
        </p:nvSpPr>
        <p:spPr>
          <a:xfrm>
            <a:off x="136190" y="1584631"/>
            <a:ext cx="6183313" cy="5200650"/>
          </a:xfrm>
        </p:spPr>
        <p:txBody>
          <a:bodyPr/>
          <a:lstStyle/>
          <a:p>
            <a:r>
              <a:rPr lang="en-US" sz="3137" dirty="0"/>
              <a:t>Infrastructure as Code</a:t>
            </a:r>
          </a:p>
          <a:p>
            <a:pPr lvl="1"/>
            <a:r>
              <a:rPr lang="en-US" sz="1568" dirty="0"/>
              <a:t>Complex application templates</a:t>
            </a:r>
          </a:p>
          <a:p>
            <a:r>
              <a:rPr lang="en-US" sz="3137" dirty="0"/>
              <a:t>Role based Access Control</a:t>
            </a:r>
          </a:p>
          <a:p>
            <a:pPr lvl="1"/>
            <a:r>
              <a:rPr lang="en-US" sz="1568" dirty="0"/>
              <a:t>Enterprise grade security </a:t>
            </a:r>
          </a:p>
          <a:p>
            <a:r>
              <a:rPr lang="en-US" sz="3140" dirty="0"/>
              <a:t>Unified Azure Stack</a:t>
            </a:r>
          </a:p>
          <a:p>
            <a:pPr lvl="1"/>
            <a:r>
              <a:rPr lang="en-US" sz="1568" dirty="0"/>
              <a:t>One single model to interact with the Microsoft Cloud</a:t>
            </a:r>
            <a:endParaRPr lang="en-US" sz="3136" dirty="0"/>
          </a:p>
          <a:p>
            <a:r>
              <a:rPr lang="en-US" sz="3137" dirty="0"/>
              <a:t>Tags based billing </a:t>
            </a:r>
          </a:p>
          <a:p>
            <a:pPr lvl="1"/>
            <a:r>
              <a:rPr lang="en-US" sz="1568" dirty="0"/>
              <a:t>Superior cost management on the Cloud </a:t>
            </a:r>
          </a:p>
          <a:p>
            <a:r>
              <a:rPr lang="en-US" sz="3137" dirty="0"/>
              <a:t>Deep Integration with Azure Services</a:t>
            </a:r>
          </a:p>
          <a:p>
            <a:r>
              <a:rPr lang="en-US" sz="3137" dirty="0">
                <a:latin typeface="+mj-lt"/>
              </a:rPr>
              <a:t>Azure Marketplace Solution templates </a:t>
            </a:r>
          </a:p>
        </p:txBody>
      </p:sp>
    </p:spTree>
    <p:extLst>
      <p:ext uri="{BB962C8B-B14F-4D97-AF65-F5344CB8AC3E}">
        <p14:creationId xmlns:p14="http://schemas.microsoft.com/office/powerpoint/2010/main" val="37897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19132422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CPU,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90"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3 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Resource Groups</a:t>
            </a:r>
          </a:p>
        </p:txBody>
      </p:sp>
    </p:spTree>
    <p:extLst>
      <p:ext uri="{BB962C8B-B14F-4D97-AF65-F5344CB8AC3E}">
        <p14:creationId xmlns:p14="http://schemas.microsoft.com/office/powerpoint/2010/main" val="7711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bg1"/>
          </a:solidFill>
        </p:spPr>
        <p:txBody>
          <a:bodyPr/>
          <a:lstStyle/>
          <a:p>
            <a:r>
              <a:rPr lang="en-US" dirty="0">
                <a:cs typeface="Segoe UI Light" panose="020B0502040204020203" pitchFamily="34" charset="0"/>
              </a:rPr>
              <a:t>About Resource Groups</a:t>
            </a:r>
          </a:p>
        </p:txBody>
      </p:sp>
      <p:sp>
        <p:nvSpPr>
          <p:cNvPr id="2" name="TextBox 1"/>
          <p:cNvSpPr txBox="1"/>
          <p:nvPr/>
        </p:nvSpPr>
        <p:spPr>
          <a:xfrm>
            <a:off x="494949" y="2172749"/>
            <a:ext cx="11232859" cy="1354217"/>
          </a:xfrm>
          <a:prstGeom prst="rect">
            <a:avLst/>
          </a:prstGeom>
          <a:solidFill>
            <a:schemeClr val="bg1"/>
          </a:solidFill>
        </p:spPr>
        <p:txBody>
          <a:bodyPr wrap="square" lIns="457200" tIns="457200" rIns="548640" bIns="457200" rtlCol="0">
            <a:spAutoFit/>
          </a:bodyPr>
          <a:lstStyle/>
          <a:p>
            <a:pPr marL="457200" indent="-457200">
              <a:buFont typeface="Arial" panose="020B0604020202020204" pitchFamily="34" charset="0"/>
              <a:buChar char="•"/>
            </a:pPr>
            <a:endParaRPr lang="en-US" sz="2800"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3" name="Rectangle 2"/>
          <p:cNvSpPr/>
          <p:nvPr/>
        </p:nvSpPr>
        <p:spPr>
          <a:xfrm>
            <a:off x="485422" y="2156178"/>
            <a:ext cx="11255022" cy="40752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895856"/>
            <a:ext cx="4876800" cy="4876800"/>
          </a:xfrm>
          <a:prstGeom prst="rect">
            <a:avLst/>
          </a:prstGeom>
        </p:spPr>
      </p:pic>
      <p:sp>
        <p:nvSpPr>
          <p:cNvPr id="6" name="TextBox 5"/>
          <p:cNvSpPr txBox="1"/>
          <p:nvPr/>
        </p:nvSpPr>
        <p:spPr>
          <a:xfrm rot="972492">
            <a:off x="4449613" y="4398242"/>
            <a:ext cx="1228465" cy="646331"/>
          </a:xfrm>
          <a:prstGeom prst="rect">
            <a:avLst/>
          </a:prstGeom>
          <a:noFill/>
        </p:spPr>
        <p:txBody>
          <a:bodyPr wrap="square" rtlCol="0">
            <a:spAutoFit/>
          </a:bodyPr>
          <a:lstStyle/>
          <a:p>
            <a:r>
              <a:rPr lang="en-US" dirty="0">
                <a:solidFill>
                  <a:schemeClr val="tx1">
                    <a:lumMod val="85000"/>
                    <a:lumOff val="15000"/>
                  </a:schemeClr>
                </a:solidFill>
                <a:latin typeface="Segoe UI Light" panose="020B0502040204020203" pitchFamily="34" charset="0"/>
                <a:cs typeface="Segoe UI Light" panose="020B0502040204020203" pitchFamily="34" charset="0"/>
              </a:rPr>
              <a:t>Resource</a:t>
            </a:r>
          </a:p>
          <a:p>
            <a:r>
              <a:rPr lang="en-US" dirty="0">
                <a:solidFill>
                  <a:schemeClr val="tx1">
                    <a:lumMod val="85000"/>
                    <a:lumOff val="15000"/>
                  </a:schemeClr>
                </a:solidFill>
                <a:latin typeface="Segoe UI Light" panose="020B0502040204020203" pitchFamily="34" charset="0"/>
                <a:cs typeface="Segoe UI Light" panose="020B0502040204020203" pitchFamily="34" charset="0"/>
              </a:rPr>
              <a:t>Group</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8837" y="5279141"/>
            <a:ext cx="780290" cy="78029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330" y="4871800"/>
            <a:ext cx="1086841" cy="108684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439" y="2402677"/>
            <a:ext cx="894360" cy="89436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439" y="3647561"/>
            <a:ext cx="1032624" cy="1032624"/>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5509" y="2131545"/>
            <a:ext cx="1606947" cy="1606947"/>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5509" y="3647561"/>
            <a:ext cx="1606947" cy="160694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2899" y="3580780"/>
            <a:ext cx="1166186" cy="1166186"/>
          </a:xfrm>
          <a:prstGeom prst="rect">
            <a:avLst/>
          </a:prstGeom>
        </p:spPr>
      </p:pic>
      <p:pic>
        <p:nvPicPr>
          <p:cNvPr id="14" name="Picture 13" descr="Flag by MTDEWBUNNY - A simple USA flagEnjoy"/>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0671888">
            <a:off x="6512500" y="4412012"/>
            <a:ext cx="801008" cy="620781"/>
          </a:xfrm>
          <a:prstGeom prst="rect">
            <a:avLst/>
          </a:prstGeom>
        </p:spPr>
      </p:pic>
      <p:sp>
        <p:nvSpPr>
          <p:cNvPr id="15" name="TextBox 14"/>
          <p:cNvSpPr txBox="1"/>
          <p:nvPr/>
        </p:nvSpPr>
        <p:spPr>
          <a:xfrm rot="20660952">
            <a:off x="6512612" y="4945053"/>
            <a:ext cx="1136153" cy="369332"/>
          </a:xfrm>
          <a:prstGeom prst="rect">
            <a:avLst/>
          </a:prstGeom>
          <a:noFill/>
        </p:spPr>
        <p:txBody>
          <a:bodyPr wrap="square" rtlCol="0">
            <a:spAutoFit/>
          </a:bodyPr>
          <a:lstStyle/>
          <a:p>
            <a:r>
              <a:rPr lang="en-US" dirty="0" err="1">
                <a:latin typeface="Segoe UI Light" panose="020B0502040204020203" pitchFamily="34" charset="0"/>
                <a:cs typeface="Segoe UI Light" panose="020B0502040204020203" pitchFamily="34" charset="0"/>
              </a:rPr>
              <a:t>WestUS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07513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50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nodeType="afterEffect">
                                  <p:stCondLst>
                                    <p:cond delay="500"/>
                                  </p:stCondLst>
                                  <p:childTnLst>
                                    <p:set>
                                      <p:cBhvr>
                                        <p:cTn id="38" dur="1" fill="hold">
                                          <p:stCondLst>
                                            <p:cond delay="0"/>
                                          </p:stCondLst>
                                        </p:cTn>
                                        <p:tgtEl>
                                          <p:spTgt spid="11"/>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nodeType="afterEffect">
                                  <p:stCondLst>
                                    <p:cond delay="500"/>
                                  </p:stCondLst>
                                  <p:childTnLst>
                                    <p:set>
                                      <p:cBhvr>
                                        <p:cTn id="41" dur="1" fill="hold">
                                          <p:stCondLst>
                                            <p:cond delay="0"/>
                                          </p:stCondLst>
                                        </p:cTn>
                                        <p:tgtEl>
                                          <p:spTgt spid="12"/>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nodeType="afterEffect">
                                  <p:stCondLst>
                                    <p:cond delay="50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404173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4700" y="1769782"/>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err="1"/>
              <a:t>Sizess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te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1893</TotalTime>
  <Words>3216</Words>
  <Application>Microsoft Office PowerPoint</Application>
  <PresentationFormat>Widescreen</PresentationFormat>
  <Paragraphs>577</Paragraphs>
  <Slides>46</Slides>
  <Notes>31</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46</vt:i4>
      </vt:variant>
    </vt:vector>
  </HeadingPairs>
  <TitlesOfParts>
    <vt:vector size="73" baseType="lpstr">
      <vt:lpstr>MS PGothic</vt:lpstr>
      <vt:lpstr>宋体</vt:lpstr>
      <vt:lpstr>Arial</vt:lpstr>
      <vt:lpstr>Calibri</vt:lpstr>
      <vt:lpstr>Calibri Light</vt:lpstr>
      <vt:lpstr>Cambria</vt:lpstr>
      <vt:lpstr>Century Gothic</vt:lpstr>
      <vt:lpstr>Consolas</vt:lpstr>
      <vt:lpstr>Courier New</vt:lpstr>
      <vt:lpstr>Mangal</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vt:lpstr>
      <vt:lpstr>Agenda</vt:lpstr>
      <vt:lpstr>Why IaaS?</vt:lpstr>
      <vt:lpstr>Virtual Machines</vt:lpstr>
      <vt:lpstr>Azure Virtual Machines</vt:lpstr>
      <vt:lpstr>Provisioning VM</vt:lpstr>
      <vt:lpstr>VM Gallery</vt:lpstr>
      <vt:lpstr>Virtual Machine Sizess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Key Improvements: Azure Virtual Machines (v2) </vt:lpstr>
      <vt:lpstr>VM Scale Sets</vt:lpstr>
      <vt:lpstr> </vt:lpstr>
      <vt:lpstr>Demo: Managing VMs using Azure portal</vt:lpstr>
      <vt:lpstr>Image Mobility</vt:lpstr>
      <vt:lpstr>VM Extensions</vt:lpstr>
      <vt:lpstr>Demo: Add an extension to a VM instance</vt:lpstr>
      <vt:lpstr>Data Persistence</vt:lpstr>
      <vt:lpstr>Disks and Images</vt:lpstr>
      <vt:lpstr>VM disk layout</vt:lpstr>
      <vt:lpstr>Temporary Drive Guidance</vt:lpstr>
      <vt:lpstr>Persistent Disks and Highly Durable</vt:lpstr>
      <vt:lpstr>PowerPoint Presentation</vt:lpstr>
      <vt:lpstr>PowerPoint Presentation</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Resource Groups</vt:lpstr>
      <vt:lpstr>Azure Resource Manager &amp; Resource Groups</vt:lpstr>
      <vt:lpstr>About Resource Groups</vt:lpstr>
      <vt:lpstr>Azure IaaS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David Benedic</dc:creator>
  <cp:lastModifiedBy>David Benedic</cp:lastModifiedBy>
  <cp:revision>78</cp:revision>
  <cp:lastPrinted>2014-03-26T17:46:13Z</cp:lastPrinted>
  <dcterms:created xsi:type="dcterms:W3CDTF">2015-04-27T14:53:15Z</dcterms:created>
  <dcterms:modified xsi:type="dcterms:W3CDTF">2016-10-17T02:40:24Z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